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265" r:id="rId3"/>
    <p:sldId id="281" r:id="rId4"/>
    <p:sldId id="4269" r:id="rId5"/>
    <p:sldId id="342" r:id="rId6"/>
    <p:sldId id="344" r:id="rId7"/>
    <p:sldId id="4223" r:id="rId8"/>
    <p:sldId id="4230" r:id="rId9"/>
    <p:sldId id="4228" r:id="rId10"/>
    <p:sldId id="4263" r:id="rId11"/>
    <p:sldId id="4265" r:id="rId12"/>
    <p:sldId id="4275" r:id="rId13"/>
    <p:sldId id="4229" r:id="rId14"/>
    <p:sldId id="406" r:id="rId15"/>
    <p:sldId id="4231" r:id="rId16"/>
    <p:sldId id="4225" r:id="rId17"/>
    <p:sldId id="4232" r:id="rId18"/>
    <p:sldId id="4266" r:id="rId19"/>
    <p:sldId id="4267" r:id="rId20"/>
    <p:sldId id="4268" r:id="rId21"/>
    <p:sldId id="4270" r:id="rId22"/>
    <p:sldId id="4258" r:id="rId23"/>
    <p:sldId id="4286" r:id="rId24"/>
    <p:sldId id="4259" r:id="rId25"/>
    <p:sldId id="4246" r:id="rId26"/>
    <p:sldId id="4276" r:id="rId27"/>
    <p:sldId id="4277" r:id="rId28"/>
    <p:sldId id="4235" r:id="rId29"/>
    <p:sldId id="4272" r:id="rId30"/>
    <p:sldId id="4274" r:id="rId31"/>
    <p:sldId id="4271" r:id="rId32"/>
    <p:sldId id="4253" r:id="rId33"/>
    <p:sldId id="425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E84F1-BD11-F640-A503-56D39D16B6AB}" type="datetimeFigureOut"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FBC6C-1793-EB44-8F40-B8B0459ECA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7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F0F65-57BA-BAB3-74DD-47AF54E40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381F5D8D-7A7B-B78E-B1F7-567434C470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5D6993E4-4764-5061-6EE4-8940D57B70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9D9F97DF-ABDC-3BED-C3A3-76BF37737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8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D92C4-6792-B6E2-6469-938EBDCB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26D4AF8E-AB39-EB0A-0DDB-F4DAE07066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6C633824-C480-AC8D-CB10-568C24E89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E7B02588-82A6-9607-4310-C2F2A29304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9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0682B-71B8-E86D-00E1-F308BD45A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261F7EA1-50B0-37B0-0CAA-87F76D925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F4C4A153-A8A7-C4C7-A32A-4CA2E82A2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161CF3EB-5846-A0DB-CEF9-40460E364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27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611C3-BB2A-A318-C75A-42BE1C58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DA5E3E5F-71B3-EEE9-F672-51AE131308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CBE683D2-8A73-2241-8D4D-FCBFA61430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11223010-9CEE-0956-E137-1E0A0270E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358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EF097-CEE4-E7B7-83D4-FC23E2EAD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EB451634-76E9-E321-79B5-8451CA1154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541E4D-9A5F-40EA-A4A1-6E0085EF030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9670E686-129C-576A-E9B6-277319E952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3810B374-D065-E5BD-7A1F-7B77EC0E6D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66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1BA6-353B-C2F5-5B3F-3F6917E7A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3714E-938C-BC65-1E3B-0CE40ED9F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A1395-6EF6-D4F4-A708-30B134C5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73F39-9D9D-45E0-E5C3-458DC886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7DFD2-E5E4-6333-6102-FE274377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3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DF76-723C-9BDC-9E24-A3CBE051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AA106-4EC0-80B7-32FF-CB5888416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5E678-5363-1467-3FE6-1FFAAFE5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7A64F-A339-83A3-9E36-0D7E52CE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D4DF7-153E-4BCF-F7CF-2BE03112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5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53C6C-D391-1A5D-92D3-F6846EDA1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DDCBE-3AE8-A527-79E6-6A2046561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8684F-3BB7-FED6-F30E-EA138A2E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1A20E-12FA-ED31-211B-9B12198B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F1BF0-9C32-FAD8-278F-520C2638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78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96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37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58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58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96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F4ED-B14D-CA1A-306D-DBAD14BA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22E66-CDFB-946D-4C2A-EE958DB18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0BD92-3693-2849-C57D-14343A34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924EE-50CD-3207-E25F-8450D659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C4802-17E5-3F25-5280-1BD09E41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01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12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93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366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1"/>
            <a:ext cx="10972800" cy="46021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http://ontologist.com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1CC99-896E-46B2-9B2B-ED07EA2F8C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68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5328-4BC2-7E2E-9B9C-5493A96B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5CB91-F877-326B-FEEB-029A884D7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19D42-FE45-4DA0-1E30-088E25F3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4F25-BA94-134B-796C-C2DE7C67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B49E2-9FE7-0CC0-17A4-D2DD98E9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EFAC-289C-C04E-CCE4-1CCA3AE5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9F29-6EB2-E3B3-BCC1-6B8EA9678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5B85E-CB92-E7BB-1C3B-4A7F8195E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3A572-A61A-9B9F-BBA9-AD23458A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1BAD1-2E15-026F-74E5-2AE9CB1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2071C-2B20-D6AF-EF31-6014F920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9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670B-14F5-FADA-32BB-979AA3A0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04182-2EDF-381A-85B1-C167CDCDD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DC192-36A7-9053-195D-DE76F7B89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D0146-04A5-3922-0232-0EE98458E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F2F79-5843-BB2B-4F7B-89807D701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27E9B5-D238-5A26-16F5-F1476535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9F6D0-9778-84AC-8A70-07755F6D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7E1C9-8C27-23E1-F125-27BD45C8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9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FF87-3FCA-D48E-600D-AFFDB116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99AF3-8175-E954-920D-FDA7067C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D855B-C951-AC9C-F30F-53AC2E45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3DF5A-8FB8-2BAD-0DC6-EB9F633F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9412C-A6F0-33B1-57C9-5B5D4463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33BD7-D2D0-D71D-43AD-5B23E68A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A3BA-2856-2135-7A9F-1AC940AC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4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59D9-9A44-FF67-4747-C9D234B8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EC3E-9CD5-75A9-84CB-C3C2B884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45253-AC51-00E1-8398-1D694317C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197B7-DB89-501C-C26F-F587852F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F582A-E721-FCFD-DCE9-45E5A07B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C4BC9-65DA-E4EA-77E0-5EBA5589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2C65-F70D-7331-F4C9-AD9EB3A8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347BB-4F89-2745-AF33-32FFCF4779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0A558-859D-526D-3917-DC0B3FFD6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FBE7E-4B35-33AE-594A-A1218F462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81D41-2AAD-310A-445E-CA5B9DCE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3640F-40CD-ADDE-241D-98D5870C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6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57384-8B2E-32A0-B5D2-1A37FF7C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7EF54-23CC-F838-9D83-21F7D9B09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052B-7D64-C17D-3E68-73F0AE887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8DE001-2C5E-CB44-A3A5-663E69585E7B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33499-9E29-11DF-4104-F1440480D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C466E-91B9-585A-8953-C04C5E8B8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BF7F82-F2C5-D849-AFB4-A4B92BF08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5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7215-9282-F567-A9FB-E7C988B3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Patterns, Language, and Documents (Part 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C18C-1A34-49F2-2BFF-9440AB32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6AE0EC-43D8-E0B0-B868-F77B95F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A3588D7A-F6A1-D812-6978-15278CDC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5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C315-9A42-21D2-0E35-A96F5AA1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Patterns*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4749B-000E-3AB4-0604-0A7E8A998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0996"/>
          </a:xfrm>
        </p:spPr>
        <p:txBody>
          <a:bodyPr>
            <a:normAutofit/>
          </a:bodyPr>
          <a:lstStyle/>
          <a:p>
            <a:r>
              <a:rPr lang="en-US"/>
              <a:t>X is a real pattern just in case:</a:t>
            </a:r>
          </a:p>
          <a:p>
            <a:endParaRPr lang="en-US"/>
          </a:p>
          <a:p>
            <a:pPr lvl="1"/>
            <a:r>
              <a:rPr lang="en-US"/>
              <a:t>X is projectible under at least one physically possible perspective and</a:t>
            </a:r>
          </a:p>
          <a:p>
            <a:pPr lvl="1"/>
            <a:r>
              <a:rPr lang="en-US"/>
              <a:t>X encodes information about at least one structure of events or entities S where that encoding is more efficient, in information-theoretic terms, than the bitmap encoding of S, and where for at least one of the physically possible perspectives under which the pattern is projectible, there exists an aspect of S which cannot be tracked unless the encoding is recovered from the perspective in question. 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 i="1"/>
              <a:t>*Dennett and Ross</a:t>
            </a:r>
          </a:p>
        </p:txBody>
      </p:sp>
    </p:spTree>
    <p:extLst>
      <p:ext uri="{BB962C8B-B14F-4D97-AF65-F5344CB8AC3E}">
        <p14:creationId xmlns:p14="http://schemas.microsoft.com/office/powerpoint/2010/main" val="167714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0B670-97EB-21D5-00AA-D819DF78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DC8C-9552-7E73-0EB8-53EF4155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Patterns*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A65BA-2FDF-B6B4-BEDB-066821051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0996"/>
          </a:xfrm>
        </p:spPr>
        <p:txBody>
          <a:bodyPr>
            <a:normAutofit/>
          </a:bodyPr>
          <a:lstStyle/>
          <a:p>
            <a:r>
              <a:rPr lang="en-US"/>
              <a:t>X is a real pattern just in case:</a:t>
            </a:r>
          </a:p>
          <a:p>
            <a:endParaRPr lang="en-US"/>
          </a:p>
          <a:p>
            <a:pPr lvl="1"/>
            <a:r>
              <a:rPr lang="en-US"/>
              <a:t>X is projectible under at least one physically possible perspective and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X</a:t>
            </a:r>
            <a:r>
              <a:rPr lang="en-US"/>
              <a:t> </a:t>
            </a:r>
            <a:r>
              <a:rPr lang="en-US" strike="sngStrike"/>
              <a:t>encodes information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is </a:t>
            </a:r>
            <a:r>
              <a:rPr lang="en-US">
                <a:solidFill>
                  <a:srgbClr val="FF0000"/>
                </a:solidFill>
              </a:rPr>
              <a:t>about at least one </a:t>
            </a:r>
            <a:r>
              <a:rPr lang="en-US" b="1">
                <a:solidFill>
                  <a:srgbClr val="FF0000"/>
                </a:solidFill>
              </a:rPr>
              <a:t>entity</a:t>
            </a:r>
            <a:r>
              <a:rPr lang="en-US"/>
              <a:t> </a:t>
            </a:r>
            <a:r>
              <a:rPr lang="en-US" strike="sngStrike"/>
              <a:t>structure of events or entities S where that encoding is more efficient, in information-theoretic terms, than the bitmap encoding of S, and where for at least one of the physically possible perspectives under which the pattern is projectible, there exists an aspect of S which cannot be tracked unless the encoding is recovered from the perspective in question. 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 i="1"/>
              <a:t>*Loosely inspired by Dennett and Ross</a:t>
            </a:r>
          </a:p>
        </p:txBody>
      </p:sp>
    </p:spTree>
    <p:extLst>
      <p:ext uri="{BB962C8B-B14F-4D97-AF65-F5344CB8AC3E}">
        <p14:creationId xmlns:p14="http://schemas.microsoft.com/office/powerpoint/2010/main" val="63449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8F94D-977C-04B1-2130-AC17B0973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D675-03C3-1EFB-3E5A-897AC3A9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Patterns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10CA-6CA8-5BAA-FB07-54B0DDE69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272"/>
          </a:xfrm>
        </p:spPr>
        <p:txBody>
          <a:bodyPr/>
          <a:lstStyle/>
          <a:p>
            <a:r>
              <a:rPr lang="en-US"/>
              <a:t>Some patterns are necessarily </a:t>
            </a:r>
            <a:r>
              <a:rPr lang="en-US" i="1"/>
              <a:t>about </a:t>
            </a:r>
            <a:r>
              <a:rPr lang="en-US"/>
              <a:t>something; some patterns are not</a:t>
            </a:r>
          </a:p>
          <a:p>
            <a:endParaRPr lang="en-US"/>
          </a:p>
          <a:p>
            <a:r>
              <a:rPr lang="en-US"/>
              <a:t>“Snow is white” expresses content that is </a:t>
            </a:r>
            <a:r>
              <a:rPr lang="en-US" i="1"/>
              <a:t>about</a:t>
            </a:r>
            <a:r>
              <a:rPr lang="en-US"/>
              <a:t> snow</a:t>
            </a:r>
          </a:p>
          <a:p>
            <a:endParaRPr lang="en-US"/>
          </a:p>
          <a:p>
            <a:r>
              <a:rPr lang="en-US"/>
              <a:t>“cm” is not necessarily </a:t>
            </a:r>
            <a:r>
              <a:rPr lang="en-US" i="1"/>
              <a:t>about</a:t>
            </a:r>
            <a:r>
              <a:rPr lang="en-US"/>
              <a:t> anything; it is nevertheless a pattern</a:t>
            </a:r>
          </a:p>
          <a:p>
            <a:endParaRPr lang="en-US"/>
          </a:p>
          <a:p>
            <a:r>
              <a:rPr lang="en-US"/>
              <a:t>Most generically dependent entities represented in BFO extensions are patterns that are </a:t>
            </a:r>
            <a:r>
              <a:rPr lang="en-US" i="1"/>
              <a:t>about</a:t>
            </a:r>
            <a:r>
              <a:rPr lang="en-US"/>
              <a:t> something </a:t>
            </a:r>
          </a:p>
        </p:txBody>
      </p:sp>
    </p:spTree>
    <p:extLst>
      <p:ext uri="{BB962C8B-B14F-4D97-AF65-F5344CB8AC3E}">
        <p14:creationId xmlns:p14="http://schemas.microsoft.com/office/powerpoint/2010/main" val="423907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93E0-AE88-8B39-01B3-9A67DBEB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D367A-E2ED-E87B-A620-44B2DC4E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/>
              <a:t>Information</a:t>
            </a:r>
            <a:r>
              <a:rPr lang="en-US"/>
              <a:t> is a pattern that is about something </a:t>
            </a:r>
          </a:p>
          <a:p>
            <a:endParaRPr lang="en-US"/>
          </a:p>
          <a:p>
            <a:r>
              <a:rPr lang="en-US"/>
              <a:t>In BFO extensions - such as the Information Artifact Ontology and the Information Entity Ontology - information is represented by the class </a:t>
            </a:r>
            <a:r>
              <a:rPr lang="en-US" b="1" i="1"/>
              <a:t>Information Content Entity</a:t>
            </a:r>
          </a:p>
          <a:p>
            <a:endParaRPr lang="en-US"/>
          </a:p>
          <a:p>
            <a:r>
              <a:rPr lang="en-US"/>
              <a:t>Where the “is about” relation is understood to be primitive: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F9A1B-8109-7305-1EDC-B546E086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20" y="5476547"/>
            <a:ext cx="8947559" cy="8353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BC53-A980-A777-52CA-F4042760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724A0891-701B-1E5C-9B8B-5EFA547FA06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67948" name="TextBox 11">
            <a:extLst>
              <a:ext uri="{FF2B5EF4-FFF2-40B4-BE49-F238E27FC236}">
                <a16:creationId xmlns:a16="http://schemas.microsoft.com/office/drawing/2014/main" id="{F513BF27-D3EA-2C35-C7B3-F375F4A548F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1208" y="5701606"/>
            <a:ext cx="15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FA3A74-7676-E5AC-694F-E8F366EA1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03D145-575B-38D1-D187-BEB843E2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#9 Concretized in Ink Inscription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833641F-7D49-3843-9FF7-A87887A41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2BB77-0278-9923-60E6-366EFD40B851}"/>
              </a:ext>
            </a:extLst>
          </p:cNvPr>
          <p:cNvSpPr txBox="1"/>
          <p:nvPr/>
        </p:nvSpPr>
        <p:spPr>
          <a:xfrm>
            <a:off x="2763509" y="1713714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Entity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8EFA0-CB30-3172-73FF-85A0A8B9B129}"/>
              </a:ext>
            </a:extLst>
          </p:cNvPr>
          <p:cNvSpPr txBox="1"/>
          <p:nvPr/>
        </p:nvSpPr>
        <p:spPr>
          <a:xfrm>
            <a:off x="2806337" y="3644757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Symphony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040964E-237F-D8D2-76BA-3CCFB7ED7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654E8-E753-3486-EC56-0BD3DA24CDDB}"/>
              </a:ext>
            </a:extLst>
          </p:cNvPr>
          <p:cNvSpPr txBox="1"/>
          <p:nvPr/>
        </p:nvSpPr>
        <p:spPr>
          <a:xfrm>
            <a:off x="2923071" y="2704882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Musical 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BB7BCD-4F46-CB9C-C56D-E375B2464A55}"/>
              </a:ext>
            </a:extLst>
          </p:cNvPr>
          <p:cNvCxnSpPr>
            <a:cxnSpLocks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55CEBF-722D-E323-5915-596C41A7F173}"/>
              </a:ext>
            </a:extLst>
          </p:cNvPr>
          <p:cNvSpPr txBox="1"/>
          <p:nvPr/>
        </p:nvSpPr>
        <p:spPr>
          <a:xfrm>
            <a:off x="2135342" y="5682654"/>
            <a:ext cx="2531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Beethoven’s #9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3D574B-07A6-4EF1-5B11-62C2AEA7A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5ED93F5-3D72-6E90-A75C-83957ECE9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C36E0-27AB-7ABF-D71F-5EDC70126764}"/>
              </a:ext>
            </a:extLst>
          </p:cNvPr>
          <p:cNvSpPr txBox="1"/>
          <p:nvPr/>
        </p:nvSpPr>
        <p:spPr>
          <a:xfrm>
            <a:off x="7823428" y="2597160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Quality Entity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5BDCB-9F6B-BB9A-0BBA-A2654F37ACF4}"/>
              </a:ext>
            </a:extLst>
          </p:cNvPr>
          <p:cNvSpPr txBox="1"/>
          <p:nvPr/>
        </p:nvSpPr>
        <p:spPr>
          <a:xfrm>
            <a:off x="7554417" y="3459656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Inscription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FB5035E-1552-A3EC-1529-743D9F5FD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8351C-8F69-8A3F-3C0B-938FEAD2A261}"/>
              </a:ext>
            </a:extLst>
          </p:cNvPr>
          <p:cNvSpPr txBox="1"/>
          <p:nvPr/>
        </p:nvSpPr>
        <p:spPr>
          <a:xfrm>
            <a:off x="7788374" y="1662695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Specifically Dependent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Continuant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C6A881-A2C7-A67A-2441-2A5893F6CEFB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12065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412C2-2DB1-9F84-3CF0-037B641959FE}"/>
              </a:ext>
            </a:extLst>
          </p:cNvPr>
          <p:cNvCxnSpPr>
            <a:cxnSpLocks/>
          </p:cNvCxnSpPr>
          <p:nvPr/>
        </p:nvCxnSpPr>
        <p:spPr>
          <a:xfrm>
            <a:off x="4784566" y="5944264"/>
            <a:ext cx="216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BF342D74-8FE8-EB0E-885E-5DF7B701B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38" t="46602" r="10750" b="40129"/>
          <a:stretch/>
        </p:blipFill>
        <p:spPr>
          <a:xfrm>
            <a:off x="7093303" y="5746617"/>
            <a:ext cx="1922137" cy="4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780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F630-A362-531C-B44D-E5E53D589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05DC8C8F-3D84-8D04-04DD-166F0E62D26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B3A917-40EF-C0BF-004C-C8B507DDD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1AC134-C3BF-4F95-D595-ECE7C8C4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Ink Inscription inheres in Parchment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B2B22D8-89E5-50A6-24F2-ED6CEB1F9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F2A14-BE6D-C3F2-396C-58A36333CCFA}"/>
              </a:ext>
            </a:extLst>
          </p:cNvPr>
          <p:cNvSpPr txBox="1"/>
          <p:nvPr/>
        </p:nvSpPr>
        <p:spPr>
          <a:xfrm>
            <a:off x="2695381" y="1713714"/>
            <a:ext cx="1787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Specifically Dependent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Continuant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243C0-D5C7-E4AC-3450-B27829C77B07}"/>
              </a:ext>
            </a:extLst>
          </p:cNvPr>
          <p:cNvSpPr txBox="1"/>
          <p:nvPr/>
        </p:nvSpPr>
        <p:spPr>
          <a:xfrm>
            <a:off x="2793513" y="3644757"/>
            <a:ext cx="9509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Inscription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  <a:sym typeface="Arial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DB1D9B-CEDE-AE28-A6A0-993228FFE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94AB7-1EC3-E4D6-038F-79E0FFB0916D}"/>
              </a:ext>
            </a:extLst>
          </p:cNvPr>
          <p:cNvSpPr txBox="1"/>
          <p:nvPr/>
        </p:nvSpPr>
        <p:spPr>
          <a:xfrm>
            <a:off x="2915858" y="2704882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Quality Entity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D376B6-6CAB-2D26-7DB4-50A5770406B5}"/>
              </a:ext>
            </a:extLst>
          </p:cNvPr>
          <p:cNvCxnSpPr>
            <a:cxnSpLocks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51C1CB84-EEDE-CF38-FAE3-6BC9DABF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8816723-EA7A-0BCA-59FA-5BB2B45F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5BC50-790F-60F4-AEA1-ED85B06C1AAA}"/>
              </a:ext>
            </a:extLst>
          </p:cNvPr>
          <p:cNvSpPr txBox="1"/>
          <p:nvPr/>
        </p:nvSpPr>
        <p:spPr>
          <a:xfrm>
            <a:off x="7880328" y="2583864"/>
            <a:ext cx="1239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Bearing Entity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974BA-1C6E-0BDB-8AB5-22521A3FC39A}"/>
              </a:ext>
            </a:extLst>
          </p:cNvPr>
          <p:cNvSpPr txBox="1"/>
          <p:nvPr/>
        </p:nvSpPr>
        <p:spPr>
          <a:xfrm>
            <a:off x="7558426" y="3459656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Parchment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DBFDA183-7245-BA57-F4F6-4A3C9945A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AC095-750D-6DFC-610A-818F8D65C4AE}"/>
              </a:ext>
            </a:extLst>
          </p:cNvPr>
          <p:cNvSpPr txBox="1"/>
          <p:nvPr/>
        </p:nvSpPr>
        <p:spPr>
          <a:xfrm>
            <a:off x="8067300" y="1662695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Material Entity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90834E-925A-8C01-5D57-419ABE57D26C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974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1">
            <a:extLst>
              <a:ext uri="{FF2B5EF4-FFF2-40B4-BE49-F238E27FC236}">
                <a16:creationId xmlns:a16="http://schemas.microsoft.com/office/drawing/2014/main" id="{E1BC4144-5C4E-98D7-8FBB-1A7EAE2DF6F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1208" y="5701606"/>
            <a:ext cx="15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pic>
        <p:nvPicPr>
          <p:cNvPr id="27" name="Picture 26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D43919CF-4706-BBD4-4214-40CC79AB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040" y="5506180"/>
            <a:ext cx="1717656" cy="118020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3507D4-5BA6-2443-C4CB-37CA027AF4C5}"/>
              </a:ext>
            </a:extLst>
          </p:cNvPr>
          <p:cNvCxnSpPr>
            <a:cxnSpLocks/>
          </p:cNvCxnSpPr>
          <p:nvPr/>
        </p:nvCxnSpPr>
        <p:spPr>
          <a:xfrm>
            <a:off x="4784566" y="5944264"/>
            <a:ext cx="216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2534DCDC-789C-2A53-44E8-8AC543313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38" t="46602" r="10750" b="40129"/>
          <a:stretch/>
        </p:blipFill>
        <p:spPr>
          <a:xfrm>
            <a:off x="2481490" y="5730904"/>
            <a:ext cx="1922137" cy="4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7638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822A6-4C2D-4B3A-320D-57DAE0E1B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248CED86-8506-C126-EA43-6C1FCF70D6E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526EAE3-4062-F2BC-43D7-C1D6EE98C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E29A801-6751-442C-604B-3956678D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#9 Generically Dependent On Parchment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C17F365-83E3-C57A-9AF0-F6C365AF3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DEEC56-33FA-18F1-94DA-02AA4F40144C}"/>
              </a:ext>
            </a:extLst>
          </p:cNvPr>
          <p:cNvSpPr txBox="1"/>
          <p:nvPr/>
        </p:nvSpPr>
        <p:spPr>
          <a:xfrm>
            <a:off x="2763509" y="1713714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Entity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3A6CE8-5C0B-D21F-981F-A8DA1DF7ADCE}"/>
              </a:ext>
            </a:extLst>
          </p:cNvPr>
          <p:cNvSpPr txBox="1"/>
          <p:nvPr/>
        </p:nvSpPr>
        <p:spPr>
          <a:xfrm>
            <a:off x="2806337" y="3644757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Symphony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B31034-8C75-C868-BC9D-A144DBB82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9719-8F84-C278-BCEF-347301706A25}"/>
              </a:ext>
            </a:extLst>
          </p:cNvPr>
          <p:cNvSpPr txBox="1"/>
          <p:nvPr/>
        </p:nvSpPr>
        <p:spPr>
          <a:xfrm>
            <a:off x="2923071" y="2704882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Musical 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F74E3F-407C-4B0B-9099-BA14FF9E2334}"/>
              </a:ext>
            </a:extLst>
          </p:cNvPr>
          <p:cNvCxnSpPr>
            <a:cxnSpLocks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C57E10BB-86D1-5905-A5E5-E387B493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5A3DAA8-303C-174E-F5BD-73549A9A5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1B7AE-D1AB-3DD4-1996-052F88AD7A1E}"/>
              </a:ext>
            </a:extLst>
          </p:cNvPr>
          <p:cNvSpPr txBox="1"/>
          <p:nvPr/>
        </p:nvSpPr>
        <p:spPr>
          <a:xfrm>
            <a:off x="7880328" y="2583864"/>
            <a:ext cx="1239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Bearing Entity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283C4-BA5C-4F1F-AD5B-1FF1993980E5}"/>
              </a:ext>
            </a:extLst>
          </p:cNvPr>
          <p:cNvSpPr txBox="1"/>
          <p:nvPr/>
        </p:nvSpPr>
        <p:spPr>
          <a:xfrm>
            <a:off x="7558425" y="3459656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Parchment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FE84C18A-8B93-1848-C71B-CC22971C2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05465-B66C-4C48-E4FD-5023B6559095}"/>
              </a:ext>
            </a:extLst>
          </p:cNvPr>
          <p:cNvSpPr txBox="1"/>
          <p:nvPr/>
        </p:nvSpPr>
        <p:spPr>
          <a:xfrm>
            <a:off x="8067296" y="1662695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Material Entity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C836778-5607-6ADC-3E62-EC81CBE3782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1208" y="5701606"/>
            <a:ext cx="15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E447CA-D638-D4A5-DD44-BDE98409AEDC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974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72BCDBB0-A852-7EC0-4EB7-F773686B7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040" y="5506180"/>
            <a:ext cx="1717656" cy="11802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12FEF8-CEF9-BE72-81E4-F6B6642FBFC5}"/>
              </a:ext>
            </a:extLst>
          </p:cNvPr>
          <p:cNvSpPr txBox="1"/>
          <p:nvPr/>
        </p:nvSpPr>
        <p:spPr>
          <a:xfrm>
            <a:off x="2135342" y="5682654"/>
            <a:ext cx="2531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Beethoven’s #9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012C6D-AD74-D1FF-6F67-8DEBC6F6C8F7}"/>
              </a:ext>
            </a:extLst>
          </p:cNvPr>
          <p:cNvCxnSpPr>
            <a:cxnSpLocks/>
          </p:cNvCxnSpPr>
          <p:nvPr/>
        </p:nvCxnSpPr>
        <p:spPr>
          <a:xfrm>
            <a:off x="4784566" y="5944264"/>
            <a:ext cx="216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1402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4C91-B64E-C7B9-670E-49D97A50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16AC2689-1FAB-24E1-930C-45B574FF759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B22BBB1-CF9D-4B62-4E85-493738B01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B38D7A-2434-0EB0-DDD4-791F71AC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#9 is about Orchestra Plan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9EC7F06-2751-7FE8-1E59-4F324BFAE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BA53C-CDD0-3B95-66B9-56D4E4917DD0}"/>
              </a:ext>
            </a:extLst>
          </p:cNvPr>
          <p:cNvSpPr txBox="1"/>
          <p:nvPr/>
        </p:nvSpPr>
        <p:spPr>
          <a:xfrm>
            <a:off x="2763509" y="1713714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Entity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FC6713-1EA5-8F34-2B93-5AFF3F82AABF}"/>
              </a:ext>
            </a:extLst>
          </p:cNvPr>
          <p:cNvSpPr txBox="1"/>
          <p:nvPr/>
        </p:nvSpPr>
        <p:spPr>
          <a:xfrm>
            <a:off x="2806337" y="3644757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Symphony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0F819D-DA95-CD84-275F-2C5D5C2E6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9B7A2-0139-D838-14ED-116CBD7C6718}"/>
              </a:ext>
            </a:extLst>
          </p:cNvPr>
          <p:cNvSpPr txBox="1"/>
          <p:nvPr/>
        </p:nvSpPr>
        <p:spPr>
          <a:xfrm>
            <a:off x="2923071" y="2704882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Musical 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67B79C-5022-F8D9-A8C3-A64C2CED4A29}"/>
              </a:ext>
            </a:extLst>
          </p:cNvPr>
          <p:cNvCxnSpPr>
            <a:cxnSpLocks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737A9D7C-904D-E70A-196A-06D6392BF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0482E8A-CB86-ABB5-AFB8-90DCF1A73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3E5BA-1447-9527-34DC-AD2898B71FCC}"/>
              </a:ext>
            </a:extLst>
          </p:cNvPr>
          <p:cNvSpPr txBox="1"/>
          <p:nvPr/>
        </p:nvSpPr>
        <p:spPr>
          <a:xfrm>
            <a:off x="7608625" y="2579244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Plan Specification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A03BE-DC4F-9DD6-6E15-FD042D2EA3FC}"/>
              </a:ext>
            </a:extLst>
          </p:cNvPr>
          <p:cNvSpPr txBox="1"/>
          <p:nvPr/>
        </p:nvSpPr>
        <p:spPr>
          <a:xfrm>
            <a:off x="7590486" y="3459656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Orchestra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Plan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8C7EC7C-A457-2208-D4B9-DB63EC11A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2AA352-08BC-A049-358E-4E9C2B48EF48}"/>
              </a:ext>
            </a:extLst>
          </p:cNvPr>
          <p:cNvSpPr txBox="1"/>
          <p:nvPr/>
        </p:nvSpPr>
        <p:spPr>
          <a:xfrm>
            <a:off x="7856501" y="1662695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Entity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B15EFEAE-72D8-22F4-1D0E-E72ED02E93EF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1208" y="5701606"/>
            <a:ext cx="15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EED613-5BB2-85DF-DDE8-551A868AAF4C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974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8A6BEE-1B2C-AA1E-5DC7-4A82D29569F5}"/>
              </a:ext>
            </a:extLst>
          </p:cNvPr>
          <p:cNvSpPr txBox="1"/>
          <p:nvPr/>
        </p:nvSpPr>
        <p:spPr>
          <a:xfrm>
            <a:off x="2135342" y="5682654"/>
            <a:ext cx="2531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Beethoven’s #9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B216B0-4355-E486-DE28-6BA61BFE0EF4}"/>
              </a:ext>
            </a:extLst>
          </p:cNvPr>
          <p:cNvCxnSpPr>
            <a:cxnSpLocks/>
          </p:cNvCxnSpPr>
          <p:nvPr/>
        </p:nvCxnSpPr>
        <p:spPr>
          <a:xfrm>
            <a:off x="4784566" y="5944264"/>
            <a:ext cx="216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1C4F4140-F582-F293-ABE4-987988ACD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482" y="5538009"/>
            <a:ext cx="1976772" cy="12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53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E1BCD-A0DF-2831-082D-9CCAE3EC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7" name="TextBox 10">
            <a:extLst>
              <a:ext uri="{FF2B5EF4-FFF2-40B4-BE49-F238E27FC236}">
                <a16:creationId xmlns:a16="http://schemas.microsoft.com/office/drawing/2014/main" id="{49811E80-164A-0C8E-5FDC-DEED0245E19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56444" y="2595090"/>
            <a:ext cx="2309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CLASSES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D063D5F-1F80-7BE9-3036-0B1561069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20" y="1481052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A91E3F-F5E8-A3DA-6EE5-6AF64BF6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Musician Plan realized in #9 Performance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79A301D6-1C8A-8FDD-FFC7-393D761A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19" y="3337719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4130E-AC39-A97E-DF2A-F7B7C5102C82}"/>
              </a:ext>
            </a:extLst>
          </p:cNvPr>
          <p:cNvSpPr txBox="1"/>
          <p:nvPr/>
        </p:nvSpPr>
        <p:spPr>
          <a:xfrm>
            <a:off x="3090523" y="1713714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Disposition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C33E5B-B89B-E244-C132-4E9904E88A80}"/>
              </a:ext>
            </a:extLst>
          </p:cNvPr>
          <p:cNvSpPr txBox="1"/>
          <p:nvPr/>
        </p:nvSpPr>
        <p:spPr>
          <a:xfrm>
            <a:off x="2863246" y="3489452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Musician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Plan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41F09F-A8C8-DB67-897E-993BE3C92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181" y="2378089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97D6F-53AB-EDCB-C8E9-E9E47D13690A}"/>
              </a:ext>
            </a:extLst>
          </p:cNvPr>
          <p:cNvSpPr txBox="1"/>
          <p:nvPr/>
        </p:nvSpPr>
        <p:spPr>
          <a:xfrm>
            <a:off x="3265768" y="2579243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Plan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3918A2-1DC7-1270-2121-306F0F080EB9}"/>
              </a:ext>
            </a:extLst>
          </p:cNvPr>
          <p:cNvCxnSpPr>
            <a:cxnSpLocks/>
          </p:cNvCxnSpPr>
          <p:nvPr/>
        </p:nvCxnSpPr>
        <p:spPr>
          <a:xfrm flipV="1">
            <a:off x="3268964" y="4492487"/>
            <a:ext cx="0" cy="97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8613EC31-DA4E-19FA-86DC-269D38D96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418" y="2317285"/>
            <a:ext cx="3369367" cy="2962723"/>
          </a:xfrm>
          <a:prstGeom prst="ellipse">
            <a:avLst/>
          </a:prstGeom>
          <a:noFill/>
          <a:ln w="5715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779F3F-8F37-706B-3D79-CC59312C8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770" y="3269614"/>
            <a:ext cx="2207204" cy="1940820"/>
          </a:xfrm>
          <a:prstGeom prst="ellipse">
            <a:avLst/>
          </a:prstGeom>
          <a:noFill/>
          <a:ln w="762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D9C93-5B43-FEDD-6155-BE4FC1F6F666}"/>
              </a:ext>
            </a:extLst>
          </p:cNvPr>
          <p:cNvSpPr txBox="1"/>
          <p:nvPr/>
        </p:nvSpPr>
        <p:spPr>
          <a:xfrm>
            <a:off x="7661526" y="2579244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Planned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B11DD-FCB7-53B2-DAF3-7A6C1F29CEC7}"/>
              </a:ext>
            </a:extLst>
          </p:cNvPr>
          <p:cNvSpPr txBox="1"/>
          <p:nvPr/>
        </p:nvSpPr>
        <p:spPr>
          <a:xfrm>
            <a:off x="7488699" y="3459656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#9 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Performance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5CB7B850-CF1B-B51F-D61A-83037AA11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700" y="1482520"/>
            <a:ext cx="4631876" cy="3892959"/>
          </a:xfrm>
          <a:prstGeom prst="ellipse">
            <a:avLst/>
          </a:prstGeom>
          <a:noFill/>
          <a:ln w="38100">
            <a:solidFill>
              <a:srgbClr val="1D6FA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594637-3736-57AD-8A71-E5FEEA298D85}"/>
              </a:ext>
            </a:extLst>
          </p:cNvPr>
          <p:cNvSpPr txBox="1"/>
          <p:nvPr/>
        </p:nvSpPr>
        <p:spPr>
          <a:xfrm>
            <a:off x="8274405" y="1734279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Process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12A414D-713D-06DB-32CF-90E3D382C17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91208" y="5701606"/>
            <a:ext cx="15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  <a:sym typeface="Arial"/>
              </a:rPr>
              <a:t>INSTANCES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FDD44C-8A35-434D-3DBC-457EACD3D06C}"/>
              </a:ext>
            </a:extLst>
          </p:cNvPr>
          <p:cNvCxnSpPr>
            <a:cxnSpLocks/>
          </p:cNvCxnSpPr>
          <p:nvPr/>
        </p:nvCxnSpPr>
        <p:spPr>
          <a:xfrm flipV="1">
            <a:off x="8029868" y="4493956"/>
            <a:ext cx="0" cy="974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B29F26-2984-FAAE-3B87-E794EB182433}"/>
              </a:ext>
            </a:extLst>
          </p:cNvPr>
          <p:cNvCxnSpPr>
            <a:cxnSpLocks/>
          </p:cNvCxnSpPr>
          <p:nvPr/>
        </p:nvCxnSpPr>
        <p:spPr>
          <a:xfrm>
            <a:off x="4784566" y="5944264"/>
            <a:ext cx="216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21654A9C-B728-944D-7DDD-6BE4B8EA1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53" y="5541967"/>
            <a:ext cx="1886881" cy="1266906"/>
          </a:xfrm>
          <a:prstGeom prst="rect">
            <a:avLst/>
          </a:prstGeom>
        </p:spPr>
      </p:pic>
      <p:pic>
        <p:nvPicPr>
          <p:cNvPr id="19" name="Picture 18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00C4C95A-3B98-E203-E633-D4C3DB07D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11" t="37166" r="34370" b="41105"/>
          <a:stretch/>
        </p:blipFill>
        <p:spPr>
          <a:xfrm>
            <a:off x="3080091" y="5602033"/>
            <a:ext cx="509125" cy="962319"/>
          </a:xfrm>
          <a:prstGeom prst="rect">
            <a:avLst/>
          </a:prstGeom>
        </p:spPr>
      </p:pic>
      <p:pic>
        <p:nvPicPr>
          <p:cNvPr id="22" name="Picture 21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E301D07E-E509-C9FD-F99A-A2F719696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39" t="4049" r="50848" b="84840"/>
          <a:stretch/>
        </p:blipFill>
        <p:spPr>
          <a:xfrm>
            <a:off x="3726291" y="5750909"/>
            <a:ext cx="765858" cy="620111"/>
          </a:xfrm>
          <a:prstGeom prst="rect">
            <a:avLst/>
          </a:prstGeom>
        </p:spPr>
      </p:pic>
      <p:pic>
        <p:nvPicPr>
          <p:cNvPr id="26" name="Picture 25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FB7B5806-1010-3D75-E0DC-1BFA2D9B9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46" t="14929" r="54045" b="73265"/>
          <a:stretch/>
        </p:blipFill>
        <p:spPr>
          <a:xfrm>
            <a:off x="2237079" y="5684899"/>
            <a:ext cx="716061" cy="7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83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4AEA-E379-9309-6005-42116109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Beethoven’s #9</a:t>
            </a:r>
            <a:r>
              <a:rPr lang="en-US" baseline="30000"/>
              <a:t>th</a:t>
            </a:r>
            <a:r>
              <a:rPr lang="en-US"/>
              <a:t> Symphony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F3077-FC4E-506A-6CAF-0192E3C9E7E6}"/>
              </a:ext>
            </a:extLst>
          </p:cNvPr>
          <p:cNvSpPr txBox="1"/>
          <p:nvPr/>
        </p:nvSpPr>
        <p:spPr>
          <a:xfrm>
            <a:off x="618760" y="1805062"/>
            <a:ext cx="25314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Beethoven’s #9</a:t>
            </a:r>
          </a:p>
        </p:txBody>
      </p:sp>
      <p:pic>
        <p:nvPicPr>
          <p:cNvPr id="5" name="Picture 4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C4581135-E35D-FC05-2E76-1EF297B4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716" y="1334555"/>
            <a:ext cx="2441270" cy="1540877"/>
          </a:xfrm>
          <a:prstGeom prst="rect">
            <a:avLst/>
          </a:prstGeom>
        </p:spPr>
      </p:pic>
      <p:pic>
        <p:nvPicPr>
          <p:cNvPr id="6" name="Picture 5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9BC0533A-8C18-0C6A-E9AD-6EAE98D7F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792" y="5267755"/>
            <a:ext cx="2283118" cy="1532950"/>
          </a:xfrm>
          <a:prstGeom prst="rect">
            <a:avLst/>
          </a:prstGeom>
        </p:spPr>
      </p:pic>
      <p:pic>
        <p:nvPicPr>
          <p:cNvPr id="7" name="Picture 6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7B302FE2-5B4C-84B3-06AD-AB60989D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646" y="4236903"/>
            <a:ext cx="2187834" cy="1503263"/>
          </a:xfrm>
          <a:prstGeom prst="rect">
            <a:avLst/>
          </a:prstGeom>
        </p:spPr>
      </p:pic>
      <p:pic>
        <p:nvPicPr>
          <p:cNvPr id="8" name="Picture 7" descr="A sheet of music with black and white writing&#10;&#10;Description automatically generated">
            <a:extLst>
              <a:ext uri="{FF2B5EF4-FFF2-40B4-BE49-F238E27FC236}">
                <a16:creationId xmlns:a16="http://schemas.microsoft.com/office/drawing/2014/main" id="{9E83098C-B263-2E46-E9DC-9BB460929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38" t="46602" r="10750" b="40129"/>
          <a:stretch/>
        </p:blipFill>
        <p:spPr>
          <a:xfrm>
            <a:off x="650853" y="4673027"/>
            <a:ext cx="2499369" cy="631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AEFDBC-DE58-AF56-CEC8-111619AC99A2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1884491" y="2328282"/>
            <a:ext cx="16047" cy="23447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4E5E74-CB49-5ED3-2331-CD0E2E1521BF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150222" y="4988535"/>
            <a:ext cx="15394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8CD40B-CEBE-C493-A8BF-028A8FA4525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1884491" y="2328282"/>
            <a:ext cx="3899072" cy="19086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9804DE-8AC5-E2D9-4BB1-14C15A5F3D9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150222" y="2066672"/>
            <a:ext cx="5452494" cy="38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AC0AC3-FB16-B9D7-433A-EF9B90D958FA}"/>
              </a:ext>
            </a:extLst>
          </p:cNvPr>
          <p:cNvCxnSpPr>
            <a:cxnSpLocks/>
            <a:stCxn id="5" idx="2"/>
            <a:endCxn id="114" idx="0"/>
          </p:cNvCxnSpPr>
          <p:nvPr/>
        </p:nvCxnSpPr>
        <p:spPr>
          <a:xfrm>
            <a:off x="9823351" y="2875432"/>
            <a:ext cx="1303704" cy="864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A8A53D-23B6-EE80-CA7E-9B878AFD9125}"/>
              </a:ext>
            </a:extLst>
          </p:cNvPr>
          <p:cNvSpPr txBox="1"/>
          <p:nvPr/>
        </p:nvSpPr>
        <p:spPr>
          <a:xfrm>
            <a:off x="450252" y="3745469"/>
            <a:ext cx="143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concretized 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F56EBD-C3EE-0F2E-0263-4D1D8560A9AD}"/>
              </a:ext>
            </a:extLst>
          </p:cNvPr>
          <p:cNvSpPr txBox="1"/>
          <p:nvPr/>
        </p:nvSpPr>
        <p:spPr>
          <a:xfrm>
            <a:off x="3377157" y="455335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inheres 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119C4C-24CD-4D43-D45D-BB4CD9B7031F}"/>
              </a:ext>
            </a:extLst>
          </p:cNvPr>
          <p:cNvSpPr txBox="1"/>
          <p:nvPr/>
        </p:nvSpPr>
        <p:spPr>
          <a:xfrm>
            <a:off x="4029023" y="2782669"/>
            <a:ext cx="1215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generically </a:t>
            </a:r>
            <a:b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depends 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B89FDC-3173-19F2-46D8-19820B99B8FF}"/>
              </a:ext>
            </a:extLst>
          </p:cNvPr>
          <p:cNvSpPr txBox="1"/>
          <p:nvPr/>
        </p:nvSpPr>
        <p:spPr>
          <a:xfrm>
            <a:off x="5327348" y="217656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is about</a:t>
            </a:r>
          </a:p>
        </p:txBody>
      </p:sp>
      <p:pic>
        <p:nvPicPr>
          <p:cNvPr id="113" name="Picture 112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1110C6B0-8470-E99E-B8B7-71F3BBF8C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11" t="37166" r="34370" b="41105"/>
          <a:stretch/>
        </p:blipFill>
        <p:spPr>
          <a:xfrm>
            <a:off x="9568788" y="3591031"/>
            <a:ext cx="509125" cy="962319"/>
          </a:xfrm>
          <a:prstGeom prst="rect">
            <a:avLst/>
          </a:prstGeom>
        </p:spPr>
      </p:pic>
      <p:pic>
        <p:nvPicPr>
          <p:cNvPr id="114" name="Picture 113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C5A5E57A-EB9D-6E91-9E63-56839A4BE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39" t="4049" r="50848" b="84840"/>
          <a:stretch/>
        </p:blipFill>
        <p:spPr>
          <a:xfrm>
            <a:off x="10744126" y="3740060"/>
            <a:ext cx="765858" cy="620111"/>
          </a:xfrm>
          <a:prstGeom prst="rect">
            <a:avLst/>
          </a:prstGeom>
        </p:spPr>
      </p:pic>
      <p:pic>
        <p:nvPicPr>
          <p:cNvPr id="115" name="Picture 114" descr="A group of people in a orchestra&#10;&#10;Description automatically generated">
            <a:extLst>
              <a:ext uri="{FF2B5EF4-FFF2-40B4-BE49-F238E27FC236}">
                <a16:creationId xmlns:a16="http://schemas.microsoft.com/office/drawing/2014/main" id="{F2211DC2-A845-E2EE-1BD6-C818E2F2B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46" t="14929" r="54045" b="73265"/>
          <a:stretch/>
        </p:blipFill>
        <p:spPr>
          <a:xfrm>
            <a:off x="8174066" y="3655519"/>
            <a:ext cx="716061" cy="736313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05DD0B5-479B-6EE5-AE38-29F1248A00E0}"/>
              </a:ext>
            </a:extLst>
          </p:cNvPr>
          <p:cNvCxnSpPr>
            <a:cxnSpLocks/>
            <a:stCxn id="5" idx="2"/>
            <a:endCxn id="115" idx="0"/>
          </p:cNvCxnSpPr>
          <p:nvPr/>
        </p:nvCxnSpPr>
        <p:spPr>
          <a:xfrm flipH="1">
            <a:off x="8532097" y="2875432"/>
            <a:ext cx="1291254" cy="780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8E36D0C-F0D1-D594-9699-87403D560F6C}"/>
              </a:ext>
            </a:extLst>
          </p:cNvPr>
          <p:cNvCxnSpPr>
            <a:cxnSpLocks/>
            <a:stCxn id="5" idx="2"/>
            <a:endCxn id="113" idx="0"/>
          </p:cNvCxnSpPr>
          <p:nvPr/>
        </p:nvCxnSpPr>
        <p:spPr>
          <a:xfrm>
            <a:off x="9823351" y="2875432"/>
            <a:ext cx="0" cy="715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B3B427D-73CD-4064-E13C-039FAEFB4549}"/>
              </a:ext>
            </a:extLst>
          </p:cNvPr>
          <p:cNvSpPr txBox="1"/>
          <p:nvPr/>
        </p:nvSpPr>
        <p:spPr>
          <a:xfrm>
            <a:off x="10787128" y="3017126"/>
            <a:ext cx="118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concretized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AB9001E-53B7-E805-5A10-E4439ED15F7C}"/>
              </a:ext>
            </a:extLst>
          </p:cNvPr>
          <p:cNvCxnSpPr>
            <a:cxnSpLocks/>
            <a:stCxn id="113" idx="2"/>
            <a:endCxn id="6" idx="0"/>
          </p:cNvCxnSpPr>
          <p:nvPr/>
        </p:nvCxnSpPr>
        <p:spPr>
          <a:xfrm>
            <a:off x="9823351" y="4553350"/>
            <a:ext cx="0" cy="714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B98AADB-90F4-A5C9-4C00-024ECB43C414}"/>
              </a:ext>
            </a:extLst>
          </p:cNvPr>
          <p:cNvCxnSpPr>
            <a:cxnSpLocks/>
            <a:stCxn id="114" idx="2"/>
          </p:cNvCxnSpPr>
          <p:nvPr/>
        </p:nvCxnSpPr>
        <p:spPr>
          <a:xfrm flipH="1">
            <a:off x="10077913" y="4360171"/>
            <a:ext cx="1049142" cy="90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2740269-3D3D-8B37-A8B6-9D86B363C133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8532097" y="4391832"/>
            <a:ext cx="958151" cy="875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CE6079B-90C3-5499-4246-C62874B4D6F8}"/>
              </a:ext>
            </a:extLst>
          </p:cNvPr>
          <p:cNvSpPr txBox="1"/>
          <p:nvPr/>
        </p:nvSpPr>
        <p:spPr>
          <a:xfrm>
            <a:off x="7727930" y="4546627"/>
            <a:ext cx="1197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has </a:t>
            </a:r>
            <a:b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realization</a:t>
            </a:r>
          </a:p>
        </p:txBody>
      </p:sp>
    </p:spTree>
    <p:extLst>
      <p:ext uri="{BB962C8B-B14F-4D97-AF65-F5344CB8AC3E}">
        <p14:creationId xmlns:p14="http://schemas.microsoft.com/office/powerpoint/2010/main" val="311617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261F-47F2-E585-5E9F-671A6FCB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35E8-70A0-A19B-8BF1-D023B357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Real Patterns</a:t>
            </a:r>
          </a:p>
          <a:p>
            <a:endParaRPr lang="en-US"/>
          </a:p>
          <a:p>
            <a:r>
              <a:rPr lang="en-US"/>
              <a:t>From Language to Speech Acts</a:t>
            </a:r>
          </a:p>
          <a:p>
            <a:endParaRPr lang="en-US"/>
          </a:p>
          <a:p>
            <a:r>
              <a:rPr lang="en-US"/>
              <a:t>From Speech Acts to Document Acts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3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73A1-B832-0DCF-6D70-9708121C1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2F8C5-D37D-B430-3B8B-D01E3026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626F-C1F2-7D7A-BD67-777EBA3A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Real Patterns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From Language to Speech Acts</a:t>
            </a:r>
          </a:p>
          <a:p>
            <a:endParaRPr lang="en-US"/>
          </a:p>
          <a:p>
            <a:r>
              <a:rPr lang="en-US"/>
              <a:t>From Speech Acts to Document Acts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2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3B1FE-18A8-C3A7-3DAB-3AAB3A106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6149-DA1D-3200-B18C-AB7C67FA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96ACA-3ADA-CF34-599A-DC7383B5A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Many intelligence activities involve government agents and agencies, which have degrees of authority to direct and leverage intelligence</a:t>
            </a:r>
          </a:p>
          <a:p>
            <a:endParaRPr lang="en-US"/>
          </a:p>
          <a:p>
            <a:r>
              <a:rPr lang="en-US"/>
              <a:t>Questions of authority emerge during mission failures and successes, checks and balances, rational historical reconstructions </a:t>
            </a:r>
          </a:p>
          <a:p>
            <a:endParaRPr lang="en-US"/>
          </a:p>
          <a:p>
            <a:r>
              <a:rPr lang="en-US"/>
              <a:t>It is incumbent on us that we explore relationships between intelligence analysis and relevant authority </a:t>
            </a:r>
          </a:p>
        </p:txBody>
      </p:sp>
    </p:spTree>
    <p:extLst>
      <p:ext uri="{BB962C8B-B14F-4D97-AF65-F5344CB8AC3E}">
        <p14:creationId xmlns:p14="http://schemas.microsoft.com/office/powerpoint/2010/main" val="1088694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6892-A62B-72EC-1B52-C9AC91EB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CE220-FEFF-568C-6CD7-404C3413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Deontic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BB2A-DE96-A69A-918C-09365B643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adequate account of such </a:t>
            </a:r>
            <a:r>
              <a:rPr lang="en-US" i="1"/>
              <a:t>deontic entities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institutions, etc. </a:t>
            </a:r>
          </a:p>
          <a:p>
            <a:pPr lvl="1"/>
            <a:r>
              <a:rPr lang="en-US"/>
              <a:t>Speech acts, e.g. imperatives, interrogatives,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r>
              <a:rPr lang="en-US"/>
              <a:t>Social acts, e.g. promising, praising, blaiming, etc. </a:t>
            </a:r>
          </a:p>
          <a:p>
            <a:pPr lvl="1"/>
            <a:r>
              <a:rPr lang="en-US"/>
              <a:t>Documents, e.g. credentials, authorized reports, etc. </a:t>
            </a:r>
          </a:p>
          <a:p>
            <a:pPr lvl="1"/>
            <a:r>
              <a:rPr lang="en-US"/>
              <a:t>Authorities, e.g. governments, institutions,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45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2152-83FC-4B0F-92EA-CE5F9448F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812A-66D6-F64B-643A-32091EFE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Chomsky on E-Language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65777-D6C5-1578-9EA6-81B127D2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"Language" may mean the sociopolitical vernacular that we learn in our communities, i.e. </a:t>
            </a:r>
            <a:r>
              <a:rPr lang="en-US" i="1">
                <a:effectLst/>
                <a:latin typeface="Garamond" panose="02020404030301010803" pitchFamily="18" charset="0"/>
              </a:rPr>
              <a:t>E-language</a:t>
            </a:r>
            <a:r>
              <a:rPr lang="en-US" i="1"/>
              <a:t>. </a:t>
            </a:r>
          </a:p>
          <a:p>
            <a:pPr>
              <a:spcBef>
                <a:spcPts val="0"/>
              </a:spcBef>
            </a:pPr>
            <a:endParaRPr lang="en-US" i="1">
              <a:effectLst/>
              <a:latin typeface="Garamond" panose="02020404030301010803" pitchFamily="18" charset="0"/>
            </a:endParaRPr>
          </a:p>
          <a:p>
            <a:pPr>
              <a:spcBef>
                <a:spcPts val="0"/>
              </a:spcBef>
            </a:pPr>
            <a:r>
              <a:rPr lang="en-US"/>
              <a:t>E-Language is</a:t>
            </a:r>
            <a:r>
              <a:rPr lang="en-US">
                <a:effectLst/>
                <a:latin typeface="Garamond" panose="02020404030301010803" pitchFamily="18" charset="0"/>
              </a:rPr>
              <a:t> external,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communal, changeable, and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may be corrected. For example,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the term "livid" means "cold,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blue with anger" and yet most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people seem to think it means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"hot, red with anger."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>
              <a:effectLst/>
              <a:latin typeface="Garamond" panose="02020404030301010803" pitchFamily="18" charset="0"/>
            </a:endParaRPr>
          </a:p>
        </p:txBody>
      </p:sp>
      <p:pic>
        <p:nvPicPr>
          <p:cNvPr id="4" name="Picture 2" descr="http://upload.wikimedia.org/wikipedia/commons/3/31/Romance-lg-classification-en.png">
            <a:extLst>
              <a:ext uri="{FF2B5EF4-FFF2-40B4-BE49-F238E27FC236}">
                <a16:creationId xmlns:a16="http://schemas.microsoft.com/office/drawing/2014/main" id="{F225741F-43D4-D657-1CAA-B3C1F49F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737" y="2705924"/>
            <a:ext cx="6071616" cy="40606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029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B1D0F-BBB8-A5C5-D8FD-FED9297A6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2BF6-50E6-578A-C017-713F1C00A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A593-75D8-E839-2021-F761EE47C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9688" cy="5032375"/>
          </a:xfrm>
        </p:spPr>
        <p:txBody>
          <a:bodyPr>
            <a:normAutofit/>
          </a:bodyPr>
          <a:lstStyle/>
          <a:p>
            <a:pPr marL="400050" indent="-285750"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A regularity R is a </a:t>
            </a:r>
            <a:r>
              <a:rPr lang="en-US" i="1">
                <a:effectLst/>
                <a:latin typeface="Garamond" panose="02020404030301010803" pitchFamily="18" charset="0"/>
              </a:rPr>
              <a:t>convention</a:t>
            </a:r>
            <a:r>
              <a:rPr lang="en-US">
                <a:effectLst/>
                <a:latin typeface="Garamond" panose="02020404030301010803" pitchFamily="18" charset="0"/>
              </a:rPr>
              <a:t> just in case:  </a:t>
            </a:r>
          </a:p>
          <a:p>
            <a:pPr marL="400050" indent="-285750">
              <a:spcBef>
                <a:spcPts val="0"/>
              </a:spcBef>
            </a:pPr>
            <a:endParaRPr lang="en-US">
              <a:effectLst/>
              <a:latin typeface="Garamond" panose="02020404030301010803" pitchFamily="18" charset="0"/>
            </a:endParaRP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conforms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Everyone believes others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This belief gives everyone a good reason to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conform to R himself 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/>
              <a:t>E</a:t>
            </a:r>
            <a:r>
              <a:rPr lang="en-US" sz="2800">
                <a:effectLst/>
                <a:latin typeface="Garamond" panose="02020404030301010803" pitchFamily="18" charset="0"/>
              </a:rPr>
              <a:t>veryone believes others are doing the best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they can to conform to R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R is not the only possible regularity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meeting (3) and (4)</a:t>
            </a:r>
          </a:p>
          <a:p>
            <a:pPr marL="1085850" lvl="1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>
                <a:effectLst/>
                <a:latin typeface="Garamond" panose="02020404030301010803" pitchFamily="18" charset="0"/>
              </a:rPr>
              <a:t>Each of the preceding factors are in principle </a:t>
            </a:r>
            <a:br>
              <a:rPr lang="en-US" sz="2800">
                <a:effectLst/>
                <a:latin typeface="Garamond" panose="02020404030301010803" pitchFamily="18" charset="0"/>
              </a:rPr>
            </a:br>
            <a:r>
              <a:rPr lang="en-US" sz="2800">
                <a:effectLst/>
                <a:latin typeface="Garamond" panose="02020404030301010803" pitchFamily="18" charset="0"/>
              </a:rPr>
              <a:t>common knowledge</a:t>
            </a:r>
          </a:p>
          <a:p>
            <a:endParaRPr lang="en-US"/>
          </a:p>
        </p:txBody>
      </p:sp>
      <p:pic>
        <p:nvPicPr>
          <p:cNvPr id="6" name="Picture 5" descr="A person with a long beard and glasses&#10;&#10;Description automatically generated">
            <a:extLst>
              <a:ext uri="{FF2B5EF4-FFF2-40B4-BE49-F238E27FC236}">
                <a16:creationId xmlns:a16="http://schemas.microsoft.com/office/drawing/2014/main" id="{0BCB5AEA-7532-500B-7AEF-742FFE06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460148"/>
            <a:ext cx="3304032" cy="480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5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9499B-157D-8446-4C6B-B268F9F8D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33E0-420D-8951-6661-2CB14FA9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Chomsky on I-Language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B456-CB2A-730D-8B46-5B0EE1815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>
                <a:effectLst/>
                <a:latin typeface="Garamond" panose="02020404030301010803" pitchFamily="18" charset="0"/>
              </a:rPr>
              <a:t>"Language" may also mean the internal,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innate, unchanging foundation for </a:t>
            </a:r>
            <a:br>
              <a:rPr lang="en-US">
                <a:effectLst/>
                <a:latin typeface="Garamond" panose="02020404030301010803" pitchFamily="18" charset="0"/>
              </a:rPr>
            </a:br>
            <a:r>
              <a:rPr lang="en-US">
                <a:effectLst/>
                <a:latin typeface="Garamond" panose="02020404030301010803" pitchFamily="18" charset="0"/>
              </a:rPr>
              <a:t>linguistic competence, e.g. </a:t>
            </a:r>
            <a:r>
              <a:rPr lang="en-US" i="1">
                <a:effectLst/>
                <a:latin typeface="Garamond" panose="02020404030301010803" pitchFamily="18" charset="0"/>
              </a:rPr>
              <a:t>I-Language</a:t>
            </a:r>
          </a:p>
          <a:p>
            <a:pPr>
              <a:spcBef>
                <a:spcPts val="0"/>
              </a:spcBef>
            </a:pPr>
            <a:endParaRPr lang="en-US" i="1"/>
          </a:p>
          <a:p>
            <a:pPr>
              <a:spcBef>
                <a:spcPts val="0"/>
              </a:spcBef>
            </a:pPr>
            <a:r>
              <a:rPr lang="en-US"/>
              <a:t>Chomsky claimed I-Language was the </a:t>
            </a:r>
            <a:br>
              <a:rPr lang="en-US"/>
            </a:br>
            <a:r>
              <a:rPr lang="en-US"/>
              <a:t>proper target of linguistics, as it reveals </a:t>
            </a:r>
            <a:br>
              <a:rPr lang="en-US"/>
            </a:br>
            <a:r>
              <a:rPr lang="en-US"/>
              <a:t>the computational system of the brain</a:t>
            </a:r>
          </a:p>
          <a:p>
            <a:pPr>
              <a:spcBef>
                <a:spcPts val="0"/>
              </a:spcBef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AD696-5AAF-DF0E-8F8E-3A917DF7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80" y="1894249"/>
            <a:ext cx="3754120" cy="38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8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E6555-BA93-E416-DFB9-5CF4CE98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705D-3F00-E2A8-7403-4771AD36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Beverley on I-Logic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AF2D-1A9A-81BA-56C3-4551A4864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Linguistics competence consists of dispositions borne by an agent</a:t>
            </a:r>
          </a:p>
          <a:p>
            <a:pPr>
              <a:spcBef>
                <a:spcPts val="0"/>
              </a:spcBef>
            </a:pPr>
            <a:endParaRPr lang="en-US"/>
          </a:p>
          <a:p>
            <a:pPr>
              <a:spcBef>
                <a:spcPts val="0"/>
              </a:spcBef>
            </a:pPr>
            <a:r>
              <a:rPr lang="en-US"/>
              <a:t>There must be an innate competence for </a:t>
            </a:r>
            <a:r>
              <a:rPr lang="en-US" i="1"/>
              <a:t>logical reasoning</a:t>
            </a:r>
            <a:r>
              <a:rPr lang="en-US"/>
              <a:t> since language depends on drawing distinctions</a:t>
            </a:r>
          </a:p>
          <a:p>
            <a:pPr>
              <a:spcBef>
                <a:spcPts val="0"/>
              </a:spcBef>
            </a:pPr>
            <a:endParaRPr lang="en-US"/>
          </a:p>
          <a:p>
            <a:pPr>
              <a:spcBef>
                <a:spcPts val="0"/>
              </a:spcBef>
            </a:pPr>
            <a:r>
              <a:rPr lang="en-US"/>
              <a:t>The picture:*</a:t>
            </a:r>
          </a:p>
          <a:p>
            <a:pPr>
              <a:spcBef>
                <a:spcPts val="0"/>
              </a:spcBef>
            </a:pPr>
            <a:endParaRPr lang="en-US"/>
          </a:p>
          <a:p>
            <a:pPr lvl="1">
              <a:spcBef>
                <a:spcPts val="0"/>
              </a:spcBef>
            </a:pPr>
            <a:r>
              <a:rPr lang="en-US"/>
              <a:t>Foundational logic competence (I-Logic) grounds for</a:t>
            </a:r>
          </a:p>
          <a:p>
            <a:pPr lvl="1">
              <a:spcBef>
                <a:spcPts val="0"/>
              </a:spcBef>
            </a:pPr>
            <a:r>
              <a:rPr lang="en-US"/>
              <a:t>Foundational linguistic competence (I-Language) grounds for</a:t>
            </a:r>
          </a:p>
          <a:p>
            <a:pPr lvl="1">
              <a:spcBef>
                <a:spcPts val="0"/>
              </a:spcBef>
            </a:pPr>
            <a:r>
              <a:rPr lang="en-US"/>
              <a:t>Derivative linguistic competence (E-language) grounds for</a:t>
            </a:r>
          </a:p>
          <a:p>
            <a:pPr lvl="1">
              <a:spcBef>
                <a:spcPts val="0"/>
              </a:spcBef>
            </a:pPr>
            <a:r>
              <a:rPr lang="en-US"/>
              <a:t>Derivative logic competence (E-Logic)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E3F091F-41B1-7990-E640-291CDE8A6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24" y="6397227"/>
            <a:ext cx="53074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 Beverley, Trust Logic, Not Tortoises</a:t>
            </a:r>
          </a:p>
        </p:txBody>
      </p:sp>
    </p:spTree>
    <p:extLst>
      <p:ext uri="{BB962C8B-B14F-4D97-AF65-F5344CB8AC3E}">
        <p14:creationId xmlns:p14="http://schemas.microsoft.com/office/powerpoint/2010/main" val="3554804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32DE-B281-FB3A-ED09-2B05F1ED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7D4D-1D38-B476-48E4-98BD800BC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While </a:t>
            </a:r>
            <a:r>
              <a:rPr lang="en-US" i="1"/>
              <a:t>speech </a:t>
            </a:r>
            <a:r>
              <a:rPr lang="en-US"/>
              <a:t>is any act of uttering, a </a:t>
            </a:r>
            <a:r>
              <a:rPr lang="en-US" i="1"/>
              <a:t>speech act</a:t>
            </a:r>
            <a:r>
              <a:rPr lang="en-US"/>
              <a:t> is an act in which an agent intends to convey meaning that is performed by the act</a:t>
            </a:r>
          </a:p>
          <a:p>
            <a:endParaRPr lang="en-US"/>
          </a:p>
          <a:p>
            <a:r>
              <a:rPr lang="en-US"/>
              <a:t>Example categories of speech act include: </a:t>
            </a:r>
          </a:p>
          <a:p>
            <a:pPr lvl="1"/>
            <a:endParaRPr lang="en-US"/>
          </a:p>
          <a:p>
            <a:pPr lvl="1"/>
            <a:r>
              <a:rPr lang="en-US"/>
              <a:t>Assertion </a:t>
            </a:r>
          </a:p>
          <a:p>
            <a:pPr lvl="1"/>
            <a:r>
              <a:rPr lang="en-US"/>
              <a:t>Directive </a:t>
            </a:r>
          </a:p>
          <a:p>
            <a:pPr lvl="1"/>
            <a:r>
              <a:rPr lang="en-US"/>
              <a:t>Commissive </a:t>
            </a:r>
          </a:p>
          <a:p>
            <a:pPr lvl="1"/>
            <a:r>
              <a:rPr lang="en-US"/>
              <a:t>Expressive </a:t>
            </a:r>
          </a:p>
          <a:p>
            <a:pPr lvl="1"/>
            <a:r>
              <a:rPr lang="en-US"/>
              <a:t>Declaration</a:t>
            </a:r>
          </a:p>
        </p:txBody>
      </p:sp>
      <p:pic>
        <p:nvPicPr>
          <p:cNvPr id="5" name="Picture 5" descr="austin">
            <a:extLst>
              <a:ext uri="{FF2B5EF4-FFF2-40B4-BE49-F238E27FC236}">
                <a16:creationId xmlns:a16="http://schemas.microsoft.com/office/drawing/2014/main" id="{3D683563-C3DE-B0D0-0E17-86FAC5688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38010" y="3921909"/>
            <a:ext cx="2057781" cy="27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 descr="A book cover with white text&#10;&#10;Description automatically generated">
            <a:extLst>
              <a:ext uri="{FF2B5EF4-FFF2-40B4-BE49-F238E27FC236}">
                <a16:creationId xmlns:a16="http://schemas.microsoft.com/office/drawing/2014/main" id="{1762FA3E-7064-1CEB-C8C8-31FA0F99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33" y="3921909"/>
            <a:ext cx="2004708" cy="2724764"/>
          </a:xfrm>
          <a:prstGeom prst="rect">
            <a:avLst/>
          </a:prstGeom>
        </p:spPr>
      </p:pic>
      <p:pic>
        <p:nvPicPr>
          <p:cNvPr id="11" name="Picture 10" descr="A person with grey hair and a checkered suit&#10;&#10;Description automatically generated">
            <a:extLst>
              <a:ext uri="{FF2B5EF4-FFF2-40B4-BE49-F238E27FC236}">
                <a16:creationId xmlns:a16="http://schemas.microsoft.com/office/drawing/2014/main" id="{894963A2-5FAC-7296-9E61-A83753CE5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261" y="3921908"/>
            <a:ext cx="1927725" cy="2724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0349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0BB67-E8A7-8579-FC48-55F3E9F81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4543-15E9-8590-B0B9-23A02709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9E53-ED38-9DF0-C826-4A3C124B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While </a:t>
            </a:r>
            <a:r>
              <a:rPr lang="en-US" i="1"/>
              <a:t>speech </a:t>
            </a:r>
            <a:r>
              <a:rPr lang="en-US"/>
              <a:t>is any act of uttering, a </a:t>
            </a:r>
            <a:r>
              <a:rPr lang="en-US" i="1"/>
              <a:t>speech act</a:t>
            </a:r>
            <a:r>
              <a:rPr lang="en-US"/>
              <a:t> is an act in which an agent intends to convey meaning that is performed by the act</a:t>
            </a:r>
          </a:p>
          <a:p>
            <a:endParaRPr lang="en-US"/>
          </a:p>
          <a:p>
            <a:r>
              <a:rPr lang="en-US"/>
              <a:t>Example categories of speech act include: </a:t>
            </a:r>
          </a:p>
          <a:p>
            <a:pPr lvl="1"/>
            <a:endParaRPr lang="en-US"/>
          </a:p>
          <a:p>
            <a:pPr lvl="1"/>
            <a:r>
              <a:rPr lang="en-US"/>
              <a:t>Assertion </a:t>
            </a:r>
          </a:p>
          <a:p>
            <a:pPr lvl="1"/>
            <a:r>
              <a:rPr lang="en-US"/>
              <a:t>Directive </a:t>
            </a:r>
          </a:p>
          <a:p>
            <a:pPr lvl="1"/>
            <a:r>
              <a:rPr lang="en-US"/>
              <a:t>Commissive </a:t>
            </a:r>
          </a:p>
          <a:p>
            <a:pPr lvl="1"/>
            <a:r>
              <a:rPr lang="en-US"/>
              <a:t>Expressive </a:t>
            </a:r>
          </a:p>
          <a:p>
            <a:pPr lvl="1"/>
            <a:r>
              <a:rPr lang="en-US"/>
              <a:t>Declaration</a:t>
            </a:r>
          </a:p>
        </p:txBody>
      </p:sp>
      <p:pic>
        <p:nvPicPr>
          <p:cNvPr id="4" name="Picture 3" descr="A close-up of black text&#10;&#10;Description automatically generated">
            <a:extLst>
              <a:ext uri="{FF2B5EF4-FFF2-40B4-BE49-F238E27FC236}">
                <a16:creationId xmlns:a16="http://schemas.microsoft.com/office/drawing/2014/main" id="{574B6B9B-7C35-3686-BBAF-E172C64C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b="3579"/>
          <a:stretch/>
        </p:blipFill>
        <p:spPr>
          <a:xfrm>
            <a:off x="4845270" y="4001294"/>
            <a:ext cx="6936828" cy="2013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19DB20-4C10-A2E8-C6D2-C1466DE4FD8E}"/>
              </a:ext>
            </a:extLst>
          </p:cNvPr>
          <p:cNvSpPr txBox="1"/>
          <p:nvPr/>
        </p:nvSpPr>
        <p:spPr>
          <a:xfrm>
            <a:off x="5307893" y="6176963"/>
            <a:ext cx="6011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Information Entity Ontology – Common Core Ontologies</a:t>
            </a:r>
          </a:p>
        </p:txBody>
      </p:sp>
    </p:spTree>
    <p:extLst>
      <p:ext uri="{BB962C8B-B14F-4D97-AF65-F5344CB8AC3E}">
        <p14:creationId xmlns:p14="http://schemas.microsoft.com/office/powerpoint/2010/main" val="2622575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ADB6F-37E2-48A3-3D4F-A96703EF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Title 1">
            <a:extLst>
              <a:ext uri="{FF2B5EF4-FFF2-40B4-BE49-F238E27FC236}">
                <a16:creationId xmlns:a16="http://schemas.microsoft.com/office/drawing/2014/main" id="{10F7C9B2-6B06-DEC1-0EBC-6F75541C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Directions of Fit for Speech Acts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B83998-3188-423C-95FB-D0D69044613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Speech act types can be distinguished in terms of their direction of fit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World-to-Word: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Make world fit the words, e.g. directive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Word-to-World: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Make words fit the world, e.g. descriptive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Creation-of-Fit: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Words change the world, e.g. declarative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3" name="Picture 2" descr="A close-up of black text&#10;&#10;Description automatically generated">
            <a:extLst>
              <a:ext uri="{FF2B5EF4-FFF2-40B4-BE49-F238E27FC236}">
                <a16:creationId xmlns:a16="http://schemas.microsoft.com/office/drawing/2014/main" id="{A50AACEF-458E-A7F5-8158-6C6229558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0" t="49392" b="3579"/>
          <a:stretch/>
        </p:blipFill>
        <p:spPr>
          <a:xfrm>
            <a:off x="2468403" y="4876800"/>
            <a:ext cx="7255193" cy="12501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87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30B68-73B4-1BF8-730C-479987F4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5029-EB7E-DC87-8908-7D28DBAC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2AE1-24AC-2082-CFDA-020F5D42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Real Patterns</a:t>
            </a:r>
          </a:p>
          <a:p>
            <a:endParaRPr lang="en-US"/>
          </a:p>
          <a:p>
            <a:r>
              <a:rPr lang="en-US"/>
              <a:t>From Language to Speech Acts</a:t>
            </a:r>
          </a:p>
          <a:p>
            <a:endParaRPr lang="en-US"/>
          </a:p>
          <a:p>
            <a:r>
              <a:rPr lang="en-US"/>
              <a:t>From Speech Acts to Document Acts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11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ADC79-F3AB-F2FE-D142-9E2662402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18C2-1155-5FE8-AFDB-4D073630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Social World Ingredients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E98BB-EE77-BFD3-B4CD-34F7BF543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Performance of </a:t>
            </a:r>
            <a:r>
              <a:rPr lang="en-US" i="1"/>
              <a:t>speech acts</a:t>
            </a:r>
            <a:r>
              <a:rPr lang="en-US"/>
              <a:t> such as promising, asserting, excusing, etc. agents create: </a:t>
            </a:r>
          </a:p>
          <a:p>
            <a:endParaRPr lang="en-US"/>
          </a:p>
          <a:p>
            <a:pPr lvl="1"/>
            <a:r>
              <a:rPr lang="en-US"/>
              <a:t>Claims and Obligations</a:t>
            </a:r>
          </a:p>
          <a:p>
            <a:pPr lvl="1"/>
            <a:r>
              <a:rPr lang="en-US"/>
              <a:t>Authorities and Responsibilities </a:t>
            </a:r>
          </a:p>
          <a:p>
            <a:pPr lvl="1"/>
            <a:r>
              <a:rPr lang="en-US"/>
              <a:t>Memberships and Exclusions</a:t>
            </a:r>
          </a:p>
          <a:p>
            <a:pPr lvl="1"/>
            <a:endParaRPr lang="en-US"/>
          </a:p>
          <a:p>
            <a:r>
              <a:rPr lang="en-US"/>
              <a:t>Which are ingredients in the ontology </a:t>
            </a:r>
            <a:br>
              <a:rPr lang="en-US"/>
            </a:br>
            <a:r>
              <a:rPr lang="en-US"/>
              <a:t>of the social world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 descr="A globe surrounded by different social media icons&#10;&#10;Description automatically generated">
            <a:extLst>
              <a:ext uri="{FF2B5EF4-FFF2-40B4-BE49-F238E27FC236}">
                <a16:creationId xmlns:a16="http://schemas.microsoft.com/office/drawing/2014/main" id="{19A54636-9554-453D-74E8-E06FCEA7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372" y="2606565"/>
            <a:ext cx="4011669" cy="40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05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E574C-A59B-D0C3-BD0F-236A7CDB4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1FA2-0D32-6CC1-E01C-72AB0AC0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Claims and Obligations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B752-F283-A1F1-0949-91953E9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Sam promises Sally to perform X, then Sam acquires an </a:t>
            </a:r>
            <a:r>
              <a:rPr lang="en-US" i="1"/>
              <a:t>obligation</a:t>
            </a:r>
            <a:r>
              <a:rPr lang="en-US"/>
              <a:t> to perform X</a:t>
            </a:r>
          </a:p>
          <a:p>
            <a:endParaRPr lang="en-US"/>
          </a:p>
          <a:p>
            <a:r>
              <a:rPr lang="en-US"/>
              <a:t>Similarly, Sally acquires a </a:t>
            </a:r>
            <a:r>
              <a:rPr lang="en-US" i="1"/>
              <a:t>claim</a:t>
            </a:r>
            <a:r>
              <a:rPr lang="en-US"/>
              <a:t> on Sam that he perform X</a:t>
            </a:r>
          </a:p>
          <a:p>
            <a:endParaRPr lang="en-US"/>
          </a:p>
          <a:p>
            <a:r>
              <a:rPr lang="en-US"/>
              <a:t>The claim and obligation are mutually dependent, i.e. mutually specifically dependent </a:t>
            </a:r>
            <a:r>
              <a:rPr lang="en-US" b="1" i="1"/>
              <a:t>roles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26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1161C-DF88-02AD-9706-DA2F03A8A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6205A8-B8B8-3099-C7F4-690B7A91F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07341-D3AB-B68A-F407-A6ED0D8A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Claims and Obligations in BFO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E2865-3167-5C74-851B-94328762E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 with other </a:t>
            </a:r>
            <a:r>
              <a:rPr lang="en-US" b="1" i="1"/>
              <a:t>roles</a:t>
            </a:r>
            <a:r>
              <a:rPr lang="en-US"/>
              <a:t> in BFO, claims and obligations are underwritten by the </a:t>
            </a:r>
            <a:r>
              <a:rPr lang="en-US" b="1" i="1"/>
              <a:t>dispositions</a:t>
            </a:r>
            <a:r>
              <a:rPr lang="en-US"/>
              <a:t> of the parties involved </a:t>
            </a:r>
          </a:p>
          <a:p>
            <a:endParaRPr lang="en-US"/>
          </a:p>
          <a:p>
            <a:r>
              <a:rPr lang="en-US"/>
              <a:t>Sam’s obligation is grounded in:</a:t>
            </a:r>
          </a:p>
          <a:p>
            <a:pPr lvl="1"/>
            <a:r>
              <a:rPr lang="en-US" b="1" i="1"/>
              <a:t>dispositions</a:t>
            </a:r>
            <a:r>
              <a:rPr lang="en-US"/>
              <a:t> inhering in Sally</a:t>
            </a:r>
          </a:p>
          <a:p>
            <a:pPr lvl="1"/>
            <a:r>
              <a:rPr lang="en-US"/>
              <a:t>Or </a:t>
            </a:r>
            <a:r>
              <a:rPr lang="en-US" b="1" i="1"/>
              <a:t>dispositions</a:t>
            </a:r>
            <a:r>
              <a:rPr lang="en-US"/>
              <a:t> inhering in the wider society</a:t>
            </a:r>
          </a:p>
          <a:p>
            <a:pPr lvl="1"/>
            <a:endParaRPr lang="en-US"/>
          </a:p>
          <a:p>
            <a:r>
              <a:rPr lang="en-US"/>
              <a:t>To hold Sam accountable (e.g. punish, shame, shun, scold, etc.) if he fails to perform X as promised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F3CA-F3F8-4B3E-8297-888740AF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75177-31A4-45C0-AC7D-CFD419FB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disposed to recognize patterns with our perceptual faculties…</a:t>
            </a:r>
          </a:p>
        </p:txBody>
      </p:sp>
      <p:pic>
        <p:nvPicPr>
          <p:cNvPr id="4" name="Picture 2" descr="Computers See Faces in the Clouds, Just Like You">
            <a:extLst>
              <a:ext uri="{FF2B5EF4-FFF2-40B4-BE49-F238E27FC236}">
                <a16:creationId xmlns:a16="http://schemas.microsoft.com/office/drawing/2014/main" id="{11643ED6-98D1-B158-9C34-010CBDE37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88" y="2506662"/>
            <a:ext cx="7401224" cy="416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9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F3CA-F3F8-4B3E-8297-888740AF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75177-31A4-45C0-AC7D-CFD419FB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disposed to recognize patterns with our perceptual faculties…</a:t>
            </a:r>
          </a:p>
          <a:p>
            <a:endParaRPr lang="en-US" dirty="0"/>
          </a:p>
          <a:p>
            <a:r>
              <a:rPr lang="en-US" dirty="0"/>
              <a:t>…and with our cognitive faculties…</a:t>
            </a:r>
          </a:p>
        </p:txBody>
      </p:sp>
      <p:pic>
        <p:nvPicPr>
          <p:cNvPr id="4" name="Picture 2" descr="The Discovery of the DNA Double Helix: What It Means to Us All ...">
            <a:extLst>
              <a:ext uri="{FF2B5EF4-FFF2-40B4-BE49-F238E27FC236}">
                <a16:creationId xmlns:a16="http://schemas.microsoft.com/office/drawing/2014/main" id="{B9BC6DB1-A113-B4FC-5A3F-B664492E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6" y="3880318"/>
            <a:ext cx="4645571" cy="261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ow 'Photo 51' Changed the World | Live Science">
            <a:extLst>
              <a:ext uri="{FF2B5EF4-FFF2-40B4-BE49-F238E27FC236}">
                <a16:creationId xmlns:a16="http://schemas.microsoft.com/office/drawing/2014/main" id="{EE98F6B7-53DD-F3CC-A73A-861C11E99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6" t="6770" r="18704" b="5303"/>
          <a:stretch/>
        </p:blipFill>
        <p:spPr bwMode="auto">
          <a:xfrm>
            <a:off x="838200" y="3652775"/>
            <a:ext cx="2427890" cy="27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F723A9-AFFC-A36C-3041-D494D2997B8B}"/>
              </a:ext>
            </a:extLst>
          </p:cNvPr>
          <p:cNvSpPr txBox="1"/>
          <p:nvPr/>
        </p:nvSpPr>
        <p:spPr>
          <a:xfrm>
            <a:off x="3266090" y="3880318"/>
            <a:ext cx="324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Photo 51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crystallography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image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by Rosalind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B5E61-4AE0-0E0F-10F1-85F48A2AB328}"/>
              </a:ext>
            </a:extLst>
          </p:cNvPr>
          <p:cNvSpPr txBox="1"/>
          <p:nvPr/>
        </p:nvSpPr>
        <p:spPr>
          <a:xfrm>
            <a:off x="3981012" y="5522937"/>
            <a:ext cx="3468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Double-helix hypothesized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by Watson and Crick</a:t>
            </a:r>
          </a:p>
        </p:txBody>
      </p:sp>
    </p:spTree>
    <p:extLst>
      <p:ext uri="{BB962C8B-B14F-4D97-AF65-F5344CB8AC3E}">
        <p14:creationId xmlns:p14="http://schemas.microsoft.com/office/powerpoint/2010/main" val="1525599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2DB3C-C27A-9B03-B0B4-EB454B4E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1BA0986-DD03-594B-AC50-1817E1CB72C7}"/>
              </a:ext>
            </a:extLst>
          </p:cNvPr>
          <p:cNvSpPr txBox="1"/>
          <p:nvPr/>
        </p:nvSpPr>
        <p:spPr>
          <a:xfrm>
            <a:off x="3444787" y="405252"/>
            <a:ext cx="5302425" cy="5232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Patterns 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 Basic Formal Ontology?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60B432-07A7-B8E6-CCAC-6D56BE11F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220212" y="1340232"/>
            <a:ext cx="11785707" cy="5112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341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934D-0D16-65C0-201F-B8F10416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EF2F5-C29A-9E16-BCC3-986777AC5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686"/>
          </a:xfrm>
        </p:spPr>
        <p:txBody>
          <a:bodyPr/>
          <a:lstStyle/>
          <a:p>
            <a:r>
              <a:rPr lang="en-US"/>
              <a:t>Earlier versions of BFO did not permit dependent entities to migrate from bearer to bearer</a:t>
            </a:r>
          </a:p>
          <a:p>
            <a:endParaRPr lang="en-US"/>
          </a:p>
          <a:p>
            <a:r>
              <a:rPr lang="en-US"/>
              <a:t>This is true in current versions of BFO for many cases, e.g. your smile is dependent on your face</a:t>
            </a:r>
          </a:p>
          <a:p>
            <a:endParaRPr lang="en-US"/>
          </a:p>
          <a:p>
            <a:r>
              <a:rPr lang="en-US"/>
              <a:t>Dependent entities that cannot migrate fall under the class </a:t>
            </a:r>
            <a:r>
              <a:rPr lang="en-US" b="1" i="1"/>
              <a:t>Specifically Dependent Continuant</a:t>
            </a:r>
          </a:p>
        </p:txBody>
      </p:sp>
    </p:spTree>
    <p:extLst>
      <p:ext uri="{BB962C8B-B14F-4D97-AF65-F5344CB8AC3E}">
        <p14:creationId xmlns:p14="http://schemas.microsoft.com/office/powerpoint/2010/main" val="80812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2505-4DBB-F588-6B98-F9838E74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C5C7D-782E-B37A-8EA2-C0E55646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5635" cy="4351338"/>
          </a:xfrm>
        </p:spPr>
        <p:txBody>
          <a:bodyPr>
            <a:normAutofit/>
          </a:bodyPr>
          <a:lstStyle/>
          <a:p>
            <a:r>
              <a:rPr lang="en-US"/>
              <a:t>A need arose to represent dependent entities that could migrate across bearers</a:t>
            </a:r>
          </a:p>
          <a:p>
            <a:endParaRPr lang="en-US"/>
          </a:p>
          <a:p>
            <a:r>
              <a:rPr lang="en-US"/>
              <a:t>This need led to </a:t>
            </a:r>
            <a:r>
              <a:rPr lang="en-US" b="1" i="1"/>
              <a:t>generically dependent continuants</a:t>
            </a:r>
            <a:r>
              <a:rPr lang="en-US"/>
              <a:t>,</a:t>
            </a:r>
            <a:r>
              <a:rPr lang="en-US" b="1" i="1"/>
              <a:t> </a:t>
            </a:r>
            <a:r>
              <a:rPr lang="en-US"/>
              <a:t>continuants that are in some sense copyable, i.e. patterns</a:t>
            </a:r>
          </a:p>
          <a:p>
            <a:endParaRPr lang="en-US"/>
          </a:p>
          <a:p>
            <a:r>
              <a:rPr lang="en-US"/>
              <a:t>For example, “Snow is white” and “Schnee ist weiß” may be used to express numerically identical content, i.e. the same pattern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5BF76-8F66-E037-9A37-1D745D6F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CCDF647-0134-3B18-2C7B-46195C1EDF1C}"/>
              </a:ext>
            </a:extLst>
          </p:cNvPr>
          <p:cNvSpPr txBox="1"/>
          <p:nvPr/>
        </p:nvSpPr>
        <p:spPr>
          <a:xfrm>
            <a:off x="3444787" y="405252"/>
            <a:ext cx="5302425" cy="5232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Patterns 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  <a:sym typeface="Arial"/>
              </a:rPr>
              <a:t>in Basic Formal Ontology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4A89AF-5A9B-9177-7225-BD3D960C3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220212" y="1340232"/>
            <a:ext cx="11785707" cy="5112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47BA20C-90C2-7C3B-B894-92FB0FFB8F7D}"/>
              </a:ext>
            </a:extLst>
          </p:cNvPr>
          <p:cNvSpPr/>
          <p:nvPr/>
        </p:nvSpPr>
        <p:spPr>
          <a:xfrm>
            <a:off x="2264219" y="2573518"/>
            <a:ext cx="2647146" cy="6127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3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1417</Words>
  <Application>Microsoft Macintosh PowerPoint</Application>
  <PresentationFormat>Widescreen</PresentationFormat>
  <Paragraphs>242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Garamond</vt:lpstr>
      <vt:lpstr>Times New Roman</vt:lpstr>
      <vt:lpstr>Office Theme</vt:lpstr>
      <vt:lpstr>1_Office Theme</vt:lpstr>
      <vt:lpstr>Patterns, Language, and Documents (Part 1)</vt:lpstr>
      <vt:lpstr>Outline</vt:lpstr>
      <vt:lpstr>Outline</vt:lpstr>
      <vt:lpstr>Pattern Recognition</vt:lpstr>
      <vt:lpstr>Pattern Recognition</vt:lpstr>
      <vt:lpstr>PowerPoint Presentation</vt:lpstr>
      <vt:lpstr>BFO 1.0</vt:lpstr>
      <vt:lpstr>Patterns </vt:lpstr>
      <vt:lpstr>PowerPoint Presentation</vt:lpstr>
      <vt:lpstr>Real Patterns*</vt:lpstr>
      <vt:lpstr>Real Patterns*</vt:lpstr>
      <vt:lpstr>Real Patterns </vt:lpstr>
      <vt:lpstr>Aboutness </vt:lpstr>
      <vt:lpstr>#9 Concretized in Ink Inscription</vt:lpstr>
      <vt:lpstr>Ink Inscription inheres in Parchment</vt:lpstr>
      <vt:lpstr>#9 Generically Dependent On Parchment</vt:lpstr>
      <vt:lpstr>#9 is about Orchestra Plan</vt:lpstr>
      <vt:lpstr>Musician Plan realized in #9 Performance</vt:lpstr>
      <vt:lpstr>Beethoven’s #9th Symphony</vt:lpstr>
      <vt:lpstr>Outline</vt:lpstr>
      <vt:lpstr>Authority</vt:lpstr>
      <vt:lpstr>BFO: Deontic Entities</vt:lpstr>
      <vt:lpstr>Chomsky on E-Language</vt:lpstr>
      <vt:lpstr>Lewis on Convention</vt:lpstr>
      <vt:lpstr>Chomsky on I-Language</vt:lpstr>
      <vt:lpstr>Beverley on I-Logic</vt:lpstr>
      <vt:lpstr>Speech Acts</vt:lpstr>
      <vt:lpstr>Speech Acts</vt:lpstr>
      <vt:lpstr>Directions of Fit for Speech Acts</vt:lpstr>
      <vt:lpstr>Social World Ingredients</vt:lpstr>
      <vt:lpstr>Claims and Obligations</vt:lpstr>
      <vt:lpstr>Claims and Obligations in BFO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Patterns, Language, and Documents (Part 1)</dc:title>
  <dc:creator>John Beverley</dc:creator>
  <cp:lastModifiedBy>John Beverley</cp:lastModifiedBy>
  <cp:revision>1</cp:revision>
  <dcterms:created xsi:type="dcterms:W3CDTF">2024-03-06T03:34:31Z</dcterms:created>
  <dcterms:modified xsi:type="dcterms:W3CDTF">2024-03-06T03:35:04Z</dcterms:modified>
</cp:coreProperties>
</file>